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DACA08D-FC64-41CB-99C9-67983DA20D63}">
  <a:tblStyle styleId="{DDACA08D-FC64-41CB-99C9-67983DA20D63}"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35d1df56d24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g35d1df56d24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5d1ed211c8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g35d1ed211c8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35d1df56d24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35d1df56d24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50" name="Shape 50"/>
        <p:cNvGrpSpPr/>
        <p:nvPr/>
      </p:nvGrpSpPr>
      <p:grpSpPr>
        <a:xfrm>
          <a:off x="0" y="0"/>
          <a:ext cx="0" cy="0"/>
          <a:chOff x="0" y="0"/>
          <a:chExt cx="0" cy="0"/>
        </a:xfrm>
      </p:grpSpPr>
      <p:sp>
        <p:nvSpPr>
          <p:cNvPr id="51" name="Google Shape;51;p13"/>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rtl="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53" name="Google Shape;53;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4" name="Google Shape;54;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6" name="Shape 56"/>
        <p:cNvGrpSpPr/>
        <p:nvPr/>
      </p:nvGrpSpPr>
      <p:grpSpPr>
        <a:xfrm>
          <a:off x="0" y="0"/>
          <a:ext cx="0" cy="0"/>
          <a:chOff x="0" y="0"/>
          <a:chExt cx="0" cy="0"/>
        </a:xfrm>
      </p:grpSpPr>
      <p:sp>
        <p:nvSpPr>
          <p:cNvPr id="57" name="Google Shape;57;p14"/>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8" name="Google Shape;58;p14"/>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9" name="Google Shape;59;p14"/>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graphicFrame>
        <p:nvGraphicFramePr>
          <p:cNvPr id="67" name="Google Shape;67;p15"/>
          <p:cNvGraphicFramePr/>
          <p:nvPr/>
        </p:nvGraphicFramePr>
        <p:xfrm>
          <a:off x="0" y="0"/>
          <a:ext cx="3000000" cy="3000000"/>
        </p:xfrm>
        <a:graphic>
          <a:graphicData uri="http://schemas.openxmlformats.org/drawingml/2006/table">
            <a:tbl>
              <a:tblPr bandRow="1" firstRow="1">
                <a:noFill/>
                <a:tableStyleId>{DDACA08D-FC64-41CB-99C9-67983DA20D63}</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lnSpc>
                          <a:spcPct val="100000"/>
                        </a:lnSpc>
                        <a:spcBef>
                          <a:spcPts val="0"/>
                        </a:spcBef>
                        <a:spcAft>
                          <a:spcPts val="0"/>
                        </a:spcAft>
                        <a:buNone/>
                      </a:pPr>
                      <a:r>
                        <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rPr lang="en" sz="1800">
                          <a:latin typeface="Inter"/>
                          <a:ea typeface="Inter"/>
                          <a:cs typeface="Inter"/>
                          <a:sym typeface="Inter"/>
                        </a:rPr>
                        <a:t>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rPr lang="en" sz="1100">
                          <a:latin typeface="Inter"/>
                          <a:ea typeface="Inter"/>
                          <a:cs typeface="Inter"/>
                          <a:sym typeface="Inter"/>
                        </a:rPr>
                        <a:t>America: A Da</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68" name="Google Shape;68;p15"/>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29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69" name="Google Shape;69;p15"/>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0" y="0"/>
          <a:ext cx="3000000" cy="3000000"/>
        </p:xfrm>
        <a:graphic>
          <a:graphicData uri="http://schemas.openxmlformats.org/drawingml/2006/table">
            <a:tbl>
              <a:tblPr bandRow="1" firstRow="1">
                <a:noFill/>
                <a:tableStyleId>{DDACA08D-FC64-41CB-99C9-67983DA20D63}</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lnSpc>
                          <a:spcPct val="100000"/>
                        </a:lnSpc>
                        <a:spcBef>
                          <a:spcPts val="0"/>
                        </a:spcBef>
                        <a:spcAft>
                          <a:spcPts val="0"/>
                        </a:spcAft>
                        <a:buNone/>
                      </a:pPr>
                      <a:r>
                        <a:rPr lang="en" sz="1700">
                          <a:solidFill>
                            <a:srgbClr val="1F1F1F"/>
                          </a:solidFill>
                          <a:latin typeface="Inter"/>
                          <a:ea typeface="Inter"/>
                          <a:cs typeface="Inter"/>
                          <a:sym typeface="Inter"/>
                        </a:rPr>
                        <a:t>the 19th-century doctrine or belief that the expansion of the US throughout the American continents was both justified and inevitable</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“The term </a:t>
                      </a:r>
                      <a:r>
                        <a:rPr i="1" lang="en" sz="1300">
                          <a:latin typeface="Inter"/>
                          <a:ea typeface="Inter"/>
                          <a:cs typeface="Inter"/>
                          <a:sym typeface="Inter"/>
                        </a:rPr>
                        <a:t>Manifest Destiny</a:t>
                      </a:r>
                      <a:r>
                        <a:rPr lang="en" sz="1300">
                          <a:latin typeface="Inter"/>
                          <a:ea typeface="Inter"/>
                          <a:cs typeface="Inter"/>
                          <a:sym typeface="Inter"/>
                        </a:rPr>
                        <a:t> came to embody all the hopes and expectations of expansionists in nineteenth-century America. Proponents of western expansion used the ideology of Manifest Destiny to defend the annexation of Texas, to defend support for resolving the Oregon dispute, and to defend the declaration of war with Mexico in 1846.”</a:t>
                      </a:r>
                      <a:endParaRPr sz="1300">
                        <a:latin typeface="Inter"/>
                        <a:ea typeface="Inter"/>
                        <a:cs typeface="Inter"/>
                        <a:sym typeface="Inter"/>
                      </a:endParaRPr>
                    </a:p>
                    <a:p>
                      <a:pPr indent="-311150" lvl="0" marL="457200" rtl="0" algn="r">
                        <a:spcBef>
                          <a:spcPts val="0"/>
                        </a:spcBef>
                        <a:spcAft>
                          <a:spcPts val="0"/>
                        </a:spcAft>
                        <a:buSzPts val="1300"/>
                        <a:buFont typeface="Inter"/>
                        <a:buChar char="-"/>
                      </a:pPr>
                      <a:r>
                        <a:rPr lang="en" sz="1300">
                          <a:latin typeface="Inter"/>
                          <a:ea typeface="Inter"/>
                          <a:cs typeface="Inter"/>
                          <a:sym typeface="Inter"/>
                        </a:rPr>
                        <a:t>Shane Mountjoy, </a:t>
                      </a:r>
                      <a:r>
                        <a:rPr i="1" lang="en" sz="1300">
                          <a:latin typeface="Inter"/>
                          <a:ea typeface="Inter"/>
                          <a:cs typeface="Inter"/>
                          <a:sym typeface="Inter"/>
                        </a:rPr>
                        <a:t>Manifest Destiny: Westward Expansion</a:t>
                      </a:r>
                      <a:r>
                        <a:rPr lang="en" sz="1300">
                          <a:latin typeface="Inter"/>
                          <a:ea typeface="Inter"/>
                          <a:cs typeface="Inter"/>
                          <a:sym typeface="Inter"/>
                        </a:rPr>
                        <a:t>, 2009.</a:t>
                      </a:r>
                      <a:endParaRPr sz="13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rPr lang="en" sz="1800">
                          <a:latin typeface="Inter"/>
                          <a:ea typeface="Inter"/>
                          <a:cs typeface="Inter"/>
                          <a:sym typeface="Inter"/>
                        </a:rPr>
                        <a:t>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rPr lang="en" sz="1100">
                          <a:latin typeface="Inter"/>
                          <a:ea typeface="Inter"/>
                          <a:cs typeface="Inter"/>
                          <a:sym typeface="Inter"/>
                        </a:rPr>
                        <a:t>America: A Da</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75" name="Google Shape;75;p16"/>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2900">
                <a:solidFill>
                  <a:schemeClr val="dk1"/>
                </a:solidFill>
                <a:latin typeface="Plus Jakarta Sans"/>
                <a:ea typeface="Plus Jakarta Sans"/>
                <a:cs typeface="Plus Jakarta Sans"/>
                <a:sym typeface="Plus Jakarta Sans"/>
              </a:rPr>
              <a:t>Manifest Destiny</a:t>
            </a:r>
            <a:endParaRPr b="1" sz="29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6" name="Google Shape;76;p16"/>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pic>
        <p:nvPicPr>
          <p:cNvPr id="81" name="Google Shape;81;p17"/>
          <p:cNvPicPr preferRelativeResize="0"/>
          <p:nvPr/>
        </p:nvPicPr>
        <p:blipFill>
          <a:blip r:embed="rId3">
            <a:alphaModFix/>
          </a:blip>
          <a:stretch>
            <a:fillRect/>
          </a:stretch>
        </p:blipFill>
        <p:spPr>
          <a:xfrm>
            <a:off x="1855225" y="441050"/>
            <a:ext cx="5433549" cy="4043475"/>
          </a:xfrm>
          <a:prstGeom prst="rect">
            <a:avLst/>
          </a:prstGeom>
          <a:noFill/>
          <a:ln>
            <a:noFill/>
          </a:ln>
        </p:spPr>
      </p:pic>
      <p:sp>
        <p:nvSpPr>
          <p:cNvPr id="82" name="Google Shape;82;p17"/>
          <p:cNvSpPr/>
          <p:nvPr/>
        </p:nvSpPr>
        <p:spPr>
          <a:xfrm>
            <a:off x="-88175" y="2817875"/>
            <a:ext cx="1943400" cy="1435200"/>
          </a:xfrm>
          <a:prstGeom prst="cloudCallout">
            <a:avLst>
              <a:gd fmla="val 68657" name="adj1"/>
              <a:gd fmla="val -38441"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83" name="Google Shape;83;p17"/>
          <p:cNvSpPr/>
          <p:nvPr/>
        </p:nvSpPr>
        <p:spPr>
          <a:xfrm>
            <a:off x="1324050" y="638650"/>
            <a:ext cx="1810500" cy="1435200"/>
          </a:xfrm>
          <a:prstGeom prst="cloudCallout">
            <a:avLst>
              <a:gd fmla="val 97422" name="adj1"/>
              <a:gd fmla="val -972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84" name="Google Shape;84;p17"/>
          <p:cNvSpPr/>
          <p:nvPr/>
        </p:nvSpPr>
        <p:spPr>
          <a:xfrm>
            <a:off x="7173600" y="1720850"/>
            <a:ext cx="1730700" cy="1628100"/>
          </a:xfrm>
          <a:prstGeom prst="cloudCallout">
            <a:avLst>
              <a:gd fmla="val -78941" name="adj1"/>
              <a:gd fmla="val 43367"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85" name="Google Shape;85;p17"/>
          <p:cNvSpPr txBox="1"/>
          <p:nvPr/>
        </p:nvSpPr>
        <p:spPr>
          <a:xfrm>
            <a:off x="2362800" y="109075"/>
            <a:ext cx="47346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John Gast, “American Progress,” 1872. Public Domain</a:t>
            </a:r>
            <a:endParaRPr/>
          </a:p>
        </p:txBody>
      </p:sp>
      <p:sp>
        <p:nvSpPr>
          <p:cNvPr id="86" name="Google Shape;86;p17"/>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